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7"/>
  </p:notesMasterIdLst>
  <p:handoutMasterIdLst>
    <p:handoutMasterId r:id="rId68"/>
  </p:handoutMasterIdLst>
  <p:sldIdLst>
    <p:sldId id="327" r:id="rId5"/>
    <p:sldId id="330" r:id="rId6"/>
    <p:sldId id="331" r:id="rId7"/>
    <p:sldId id="332" r:id="rId8"/>
    <p:sldId id="298" r:id="rId9"/>
    <p:sldId id="262" r:id="rId10"/>
    <p:sldId id="263" r:id="rId11"/>
    <p:sldId id="299" r:id="rId12"/>
    <p:sldId id="335" r:id="rId13"/>
    <p:sldId id="302" r:id="rId14"/>
    <p:sldId id="333" r:id="rId15"/>
    <p:sldId id="264" r:id="rId16"/>
    <p:sldId id="334" r:id="rId17"/>
    <p:sldId id="266" r:id="rId18"/>
    <p:sldId id="336" r:id="rId19"/>
    <p:sldId id="265" r:id="rId20"/>
    <p:sldId id="337" r:id="rId21"/>
    <p:sldId id="338" r:id="rId22"/>
    <p:sldId id="339" r:id="rId23"/>
    <p:sldId id="276" r:id="rId24"/>
    <p:sldId id="303" r:id="rId25"/>
    <p:sldId id="293" r:id="rId26"/>
    <p:sldId id="340" r:id="rId27"/>
    <p:sldId id="277" r:id="rId28"/>
    <p:sldId id="284" r:id="rId29"/>
    <p:sldId id="269" r:id="rId30"/>
    <p:sldId id="304" r:id="rId31"/>
    <p:sldId id="305" r:id="rId32"/>
    <p:sldId id="307" r:id="rId33"/>
    <p:sldId id="306" r:id="rId34"/>
    <p:sldId id="308" r:id="rId35"/>
    <p:sldId id="270" r:id="rId36"/>
    <p:sldId id="309" r:id="rId37"/>
    <p:sldId id="310" r:id="rId38"/>
    <p:sldId id="311" r:id="rId39"/>
    <p:sldId id="312" r:id="rId40"/>
    <p:sldId id="314" r:id="rId41"/>
    <p:sldId id="313" r:id="rId42"/>
    <p:sldId id="315" r:id="rId43"/>
    <p:sldId id="316" r:id="rId44"/>
    <p:sldId id="317" r:id="rId45"/>
    <p:sldId id="294" r:id="rId46"/>
    <p:sldId id="296" r:id="rId47"/>
    <p:sldId id="318" r:id="rId48"/>
    <p:sldId id="319" r:id="rId49"/>
    <p:sldId id="341" r:id="rId50"/>
    <p:sldId id="342" r:id="rId51"/>
    <p:sldId id="343" r:id="rId52"/>
    <p:sldId id="321" r:id="rId53"/>
    <p:sldId id="322" r:id="rId54"/>
    <p:sldId id="323" r:id="rId55"/>
    <p:sldId id="324" r:id="rId56"/>
    <p:sldId id="344" r:id="rId57"/>
    <p:sldId id="345" r:id="rId58"/>
    <p:sldId id="346" r:id="rId59"/>
    <p:sldId id="347" r:id="rId60"/>
    <p:sldId id="288" r:id="rId61"/>
    <p:sldId id="289" r:id="rId62"/>
    <p:sldId id="320" r:id="rId63"/>
    <p:sldId id="274" r:id="rId64"/>
    <p:sldId id="275" r:id="rId65"/>
    <p:sldId id="329" r:id="rId6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7" d="100"/>
          <a:sy n="97" d="100"/>
        </p:scale>
        <p:origin x="136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306622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78169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7" Type="http://schemas.openxmlformats.org/officeDocument/2006/relationships/hyperlink" Target="https://api.spacexdata.com/v4/cores/"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payloads/" TargetMode="External"/><Relationship Id="rId5" Type="http://schemas.openxmlformats.org/officeDocument/2006/relationships/hyperlink" Target="https://api.spacexdata.com/v4/launchpads/" TargetMode="External"/><Relationship Id="rId4" Type="http://schemas.openxmlformats.org/officeDocument/2006/relationships/hyperlink" Target="https://api.spacexdata.com/v4/rocket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&lt;Bruce Jeffry Stark&gt;</a:t>
            </a:r>
          </a:p>
          <a:p>
            <a:r>
              <a:rPr lang="en-US" dirty="0">
                <a:solidFill>
                  <a:schemeClr val="bg2"/>
                </a:solidFill>
                <a:latin typeface="Abadi" panose="020B0604020104020204" pitchFamily="34" charset="0"/>
                <a:ea typeface="SF Pro" pitchFamily="2" charset="0"/>
                <a:cs typeface="SF Pro" pitchFamily="2" charset="0"/>
              </a:rPr>
              <a:t>&lt;April 29, 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94461" y="1487055"/>
            <a:ext cx="10266699" cy="5257874"/>
          </a:xfrm>
          <a:prstGeom prst="rect">
            <a:avLst/>
          </a:prstGeom>
        </p:spPr>
        <p:txBody>
          <a:bodyPr lIns="91440" tIns="45720" rIns="91440" bIns="45720" anchor="t">
            <a:noAutofit/>
          </a:bodyPr>
          <a:lstStyle/>
          <a:p>
            <a:pPr marL="0" indent="0">
              <a:lnSpc>
                <a:spcPct val="100000"/>
              </a:lnSpc>
              <a:spcBef>
                <a:spcPts val="1400"/>
              </a:spcBef>
              <a:buNone/>
            </a:pPr>
            <a:r>
              <a:rPr lang="en-US" sz="2000" dirty="0">
                <a:solidFill>
                  <a:schemeClr val="accent3">
                    <a:lumMod val="25000"/>
                  </a:schemeClr>
                </a:solidFill>
                <a:latin typeface="Abadi"/>
              </a:rPr>
              <a:t>Steps: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Retrieve the Wikipedia page using get function from requests module.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Parse the page using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Collect all the tables on the page.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Looking at the tables on the page identify the one that has the data we are looking for, which in this case is the third table.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From the table extract the column names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Create a dictionary with the extracted column names as keys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For each row in the table get the data for each column and add it to the dictionary</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Create a Pandas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from the dictionary</a:t>
            </a:r>
          </a:p>
          <a:p>
            <a:pPr marL="0" indent="0">
              <a:lnSpc>
                <a:spcPct val="100000"/>
              </a:lnSpc>
              <a:spcBef>
                <a:spcPts val="1400"/>
              </a:spcBef>
              <a:buNone/>
            </a:pPr>
            <a:r>
              <a:rPr lang="en-US" sz="1800" dirty="0">
                <a:solidFill>
                  <a:schemeClr val="accent3">
                    <a:lumMod val="25000"/>
                  </a:schemeClr>
                </a:solidFill>
                <a:latin typeface="Abadi"/>
              </a:rPr>
              <a:t>Notebook url: https://github.com/jstark997/IBMDataScienceCapstone/blob/main/Notebooks/jupyter-labs-webscraping.ipynb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 Procedure</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 Flowchart</a:t>
            </a:r>
            <a:endParaRPr lang="en-US" dirty="0">
              <a:solidFill>
                <a:srgbClr val="0B49CB"/>
              </a:solidFill>
            </a:endParaRPr>
          </a:p>
        </p:txBody>
      </p:sp>
      <p:pic>
        <p:nvPicPr>
          <p:cNvPr id="5" name="Picture 4">
            <a:extLst>
              <a:ext uri="{FF2B5EF4-FFF2-40B4-BE49-F238E27FC236}">
                <a16:creationId xmlns:a16="http://schemas.microsoft.com/office/drawing/2014/main" id="{CD16CBA2-5AD9-461B-DE36-BDB51B1A46AA}"/>
              </a:ext>
            </a:extLst>
          </p:cNvPr>
          <p:cNvPicPr>
            <a:picLocks noChangeAspect="1"/>
          </p:cNvPicPr>
          <p:nvPr/>
        </p:nvPicPr>
        <p:blipFill>
          <a:blip r:embed="rId3"/>
          <a:stretch>
            <a:fillRect/>
          </a:stretch>
        </p:blipFill>
        <p:spPr>
          <a:xfrm>
            <a:off x="770010" y="1776411"/>
            <a:ext cx="10192958" cy="4249161"/>
          </a:xfrm>
          <a:prstGeom prst="rect">
            <a:avLst/>
          </a:prstGeom>
        </p:spPr>
      </p:pic>
    </p:spTree>
    <p:extLst>
      <p:ext uri="{BB962C8B-B14F-4D97-AF65-F5344CB8AC3E}">
        <p14:creationId xmlns:p14="http://schemas.microsoft.com/office/powerpoint/2010/main" val="3903967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2502"/>
            <a:ext cx="10242118" cy="5337175"/>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Process:</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percentage of missing values was calculated for each column</a:t>
            </a:r>
            <a:endParaRPr lang="en-US" sz="1800" dirty="0">
              <a:solidFill>
                <a:schemeClr val="accent3">
                  <a:lumMod val="25000"/>
                </a:schemeClr>
              </a:solidFill>
              <a:latin typeface="Abadi" panose="020B0604020104020204" pitchFamily="34" charset="0"/>
            </a:endParaRPr>
          </a:p>
          <a:p>
            <a:pPr marL="457200" indent="-457200">
              <a:buFont typeface="+mj-lt"/>
              <a:buAutoNum type="arabicPeriod"/>
            </a:pPr>
            <a:r>
              <a:rPr lang="en-US" sz="2200" dirty="0">
                <a:solidFill>
                  <a:schemeClr val="accent3">
                    <a:lumMod val="25000"/>
                  </a:schemeClr>
                </a:solidFill>
                <a:latin typeface="Abadi" panose="020B0604020104020204" pitchFamily="34" charset="0"/>
              </a:rPr>
              <a:t>The data types for each column were identified</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number of launches for each launch site were determined</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number of occurrences for each type of orbit was determined</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number for each type of outcome was determined</a:t>
            </a:r>
          </a:p>
          <a:p>
            <a:pPr marL="457200" indent="-457200">
              <a:buFont typeface="+mj-lt"/>
              <a:buAutoNum type="arabicPeriod"/>
            </a:pPr>
            <a:r>
              <a:rPr lang="en-US" sz="2200" dirty="0">
                <a:solidFill>
                  <a:schemeClr val="accent3">
                    <a:lumMod val="25000"/>
                  </a:schemeClr>
                </a:solidFill>
                <a:latin typeface="Abadi" panose="020B0604020104020204" pitchFamily="34" charset="0"/>
              </a:rPr>
              <a:t>A new label called Class was created from the data in the Outcome column such that the value 0 represents a failed outcome and the value 1 represents a successful outcome</a:t>
            </a:r>
          </a:p>
          <a:p>
            <a:pPr marL="457200" indent="-457200">
              <a:buFont typeface="+mj-lt"/>
              <a:buAutoNum type="arabicPeriod"/>
            </a:pPr>
            <a:r>
              <a:rPr lang="en-US" sz="2200" dirty="0">
                <a:solidFill>
                  <a:schemeClr val="accent3">
                    <a:lumMod val="25000"/>
                  </a:schemeClr>
                </a:solidFill>
                <a:latin typeface="Abadi" panose="020B0604020104020204" pitchFamily="34" charset="0"/>
              </a:rPr>
              <a:t>From the new Class column the average success rate was calculated as 66.6% or roughly 2/3</a:t>
            </a:r>
          </a:p>
          <a:p>
            <a:pPr marL="0" indent="0">
              <a:buNone/>
            </a:pPr>
            <a:r>
              <a:rPr lang="en-US" sz="2200" dirty="0">
                <a:solidFill>
                  <a:schemeClr val="accent3">
                    <a:lumMod val="25000"/>
                  </a:schemeClr>
                </a:solidFill>
                <a:latin typeface="Abadi" panose="020B0604020104020204" pitchFamily="34" charset="0"/>
              </a:rPr>
              <a:t>Notebook url: https://github.com/jstark997/IBMDataScienceCapstone/blob/main/Notebooks/labs-jupyter-spacex-Data%20wrangling.ipynb</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5" name="Picture 4">
            <a:extLst>
              <a:ext uri="{FF2B5EF4-FFF2-40B4-BE49-F238E27FC236}">
                <a16:creationId xmlns:a16="http://schemas.microsoft.com/office/drawing/2014/main" id="{BF8E15D6-AC4B-CCFC-F610-E09CA71E2CE6}"/>
              </a:ext>
            </a:extLst>
          </p:cNvPr>
          <p:cNvPicPr>
            <a:picLocks noChangeAspect="1"/>
          </p:cNvPicPr>
          <p:nvPr/>
        </p:nvPicPr>
        <p:blipFill>
          <a:blip r:embed="rId3"/>
          <a:stretch>
            <a:fillRect/>
          </a:stretch>
        </p:blipFill>
        <p:spPr>
          <a:xfrm>
            <a:off x="770011" y="1701903"/>
            <a:ext cx="10251950" cy="4497282"/>
          </a:xfrm>
          <a:prstGeom prst="rect">
            <a:avLst/>
          </a:prstGeom>
        </p:spPr>
      </p:pic>
    </p:spTree>
    <p:extLst>
      <p:ext uri="{BB962C8B-B14F-4D97-AF65-F5344CB8AC3E}">
        <p14:creationId xmlns:p14="http://schemas.microsoft.com/office/powerpoint/2010/main" val="886603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17764"/>
            <a:ext cx="10515600" cy="393578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Later flights more successful than earlier flights. More massive payloads less successful then lighter payloads.</a:t>
            </a:r>
          </a:p>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Earlier flights for all launch sites less successful than later flights.</a:t>
            </a:r>
          </a:p>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The VAFB-SLC launch site had no launches with a heavy payload (greater than 10000 kg).</a:t>
            </a:r>
          </a:p>
          <a:p>
            <a:pPr>
              <a:lnSpc>
                <a:spcPct val="100000"/>
              </a:lnSpc>
              <a:spcBef>
                <a:spcPts val="1400"/>
              </a:spcBef>
            </a:pPr>
            <a:r>
              <a:rPr lang="en-US" sz="2200" dirty="0">
                <a:solidFill>
                  <a:schemeClr val="accent3">
                    <a:lumMod val="25000"/>
                  </a:schemeClr>
                </a:solidFill>
                <a:latin typeface="Abadi"/>
              </a:rPr>
              <a:t>Bar chart of Orbit type and Class. The ES-L1, GEO, HEO and SSO orbits have the highest success rates.</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394591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Orbit. For launches into LEO orbits, earlier flights less successful than later flights. No apparent relationship for other orbits.</a:t>
            </a:r>
          </a:p>
          <a:p>
            <a:pPr>
              <a:lnSpc>
                <a:spcPct val="100000"/>
              </a:lnSpc>
              <a:spcBef>
                <a:spcPts val="1400"/>
              </a:spcBef>
            </a:pPr>
            <a:r>
              <a:rPr lang="en-US" sz="2200" dirty="0">
                <a:solidFill>
                  <a:schemeClr val="accent3">
                    <a:lumMod val="25000"/>
                  </a:schemeClr>
                </a:solidFill>
                <a:latin typeface="Abadi"/>
              </a:rPr>
              <a:t>Scatter plot of Payload vs Orbit. The LEO, ISS and Polar orbits have a higher success rates for heavy payloads than other orbit types.</a:t>
            </a:r>
          </a:p>
          <a:p>
            <a:pPr>
              <a:lnSpc>
                <a:spcPct val="100000"/>
              </a:lnSpc>
              <a:spcBef>
                <a:spcPts val="1400"/>
              </a:spcBef>
            </a:pPr>
            <a:r>
              <a:rPr lang="en-US" sz="2200" dirty="0">
                <a:solidFill>
                  <a:schemeClr val="accent3">
                    <a:lumMod val="25000"/>
                  </a:schemeClr>
                </a:solidFill>
                <a:latin typeface="Abadi"/>
              </a:rPr>
              <a:t>Line chart of average success rate per year. The success rate has steadily increased over the years since 2013.</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https://github.com/jstark997/IBMDataScienceCapstone/blob/main/Notebooks/edadataviz.ipynb</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1280416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List the unique names of the launch sites: select distinct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List 5 records where launch sites begin </a:t>
            </a:r>
            <a:r>
              <a:rPr lang="en-US" sz="2200" dirty="0" err="1">
                <a:solidFill>
                  <a:schemeClr val="accent3">
                    <a:lumMod val="25000"/>
                  </a:schemeClr>
                </a:solidFill>
                <a:latin typeface="Abadi" panose="020B0604020104020204" pitchFamily="34" charset="0"/>
              </a:rPr>
              <a:t>wth</a:t>
            </a:r>
            <a:r>
              <a:rPr lang="en-US" sz="2200" dirty="0">
                <a:solidFill>
                  <a:schemeClr val="accent3">
                    <a:lumMod val="25000"/>
                  </a:schemeClr>
                </a:solidFill>
                <a:latin typeface="Abadi" panose="020B0604020104020204" pitchFamily="34" charset="0"/>
              </a:rPr>
              <a:t> the string 'CCA’</a:t>
            </a:r>
            <a:r>
              <a:rPr lang="en-US" sz="2200" dirty="0">
                <a:solidFill>
                  <a:schemeClr val="accent3">
                    <a:lumMod val="25000"/>
                  </a:schemeClr>
                </a:solidFill>
                <a:latin typeface="Abadi"/>
              </a:rPr>
              <a:t>: select * from SPACEXTABLE where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like "CCA%" limit 5;</a:t>
            </a:r>
          </a:p>
          <a:p>
            <a:pPr>
              <a:lnSpc>
                <a:spcPct val="100000"/>
              </a:lnSpc>
              <a:spcBef>
                <a:spcPts val="1400"/>
              </a:spcBef>
            </a:pPr>
            <a:r>
              <a:rPr lang="en-US" sz="2200" dirty="0">
                <a:solidFill>
                  <a:schemeClr val="accent3">
                    <a:lumMod val="25000"/>
                  </a:schemeClr>
                </a:solidFill>
                <a:latin typeface="Abadi" panose="020B0604020104020204" pitchFamily="34" charset="0"/>
              </a:rPr>
              <a:t>Display total payload mass carried by boosters launched by NASA: select "Customer", sum("PAYLOAD_MASS__KG_") from SPACEXTABLE where "Customer" like "NASA%";</a:t>
            </a:r>
          </a:p>
          <a:p>
            <a:pPr>
              <a:lnSpc>
                <a:spcPct val="100000"/>
              </a:lnSpc>
              <a:spcBef>
                <a:spcPts val="1400"/>
              </a:spcBef>
            </a:pPr>
            <a:r>
              <a:rPr lang="en-US" sz="2200" dirty="0">
                <a:solidFill>
                  <a:schemeClr val="accent3">
                    <a:lumMod val="25000"/>
                  </a:schemeClr>
                </a:solidFill>
                <a:latin typeface="Abadi" panose="020B0604020104020204" pitchFamily="34" charset="0"/>
              </a:rPr>
              <a:t>Display average payload mass carried by booster version F9 v1.1: select avg("PAYLOAD_MASS__KG_") as </a:t>
            </a:r>
            <a:r>
              <a:rPr lang="en-US" sz="2200" dirty="0" err="1">
                <a:solidFill>
                  <a:schemeClr val="accent3">
                    <a:lumMod val="25000"/>
                  </a:schemeClr>
                </a:solidFill>
                <a:latin typeface="Abadi" panose="020B0604020104020204" pitchFamily="34" charset="0"/>
              </a:rPr>
              <a:t>average_mass</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 "F9 v1.1";</a:t>
            </a: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List the date for the first successful landing outcome on the ground pad: select *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(ground pad)" order by Date </a:t>
            </a:r>
            <a:r>
              <a:rPr lang="en-US" sz="2200" dirty="0" err="1">
                <a:solidFill>
                  <a:schemeClr val="accent3">
                    <a:lumMod val="25000"/>
                  </a:schemeClr>
                </a:solidFill>
                <a:latin typeface="Abadi" panose="020B0604020104020204" pitchFamily="34" charset="0"/>
              </a:rPr>
              <a:t>asc</a:t>
            </a:r>
            <a:r>
              <a:rPr lang="en-US" sz="2200" dirty="0">
                <a:solidFill>
                  <a:schemeClr val="accent3">
                    <a:lumMod val="25000"/>
                  </a:schemeClr>
                </a:solidFill>
                <a:latin typeface="Abadi" panose="020B0604020104020204" pitchFamily="34" charset="0"/>
              </a:rPr>
              <a:t> limit 1;</a:t>
            </a:r>
          </a:p>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 select distinct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(drone ship)" and "PAYLOAD_MASS__KG_" &gt; 4000 and "PAYLOAD_MASS__KG_" &lt; 6000;</a:t>
            </a:r>
          </a:p>
          <a:p>
            <a:pPr>
              <a:lnSpc>
                <a:spcPct val="100000"/>
              </a:lnSpc>
              <a:spcBef>
                <a:spcPts val="1400"/>
              </a:spcBef>
            </a:pPr>
            <a:r>
              <a:rPr lang="en-US" sz="2200" dirty="0">
                <a:solidFill>
                  <a:schemeClr val="accent3">
                    <a:lumMod val="25000"/>
                  </a:schemeClr>
                </a:solidFill>
                <a:latin typeface="Abadi" panose="020B0604020104020204" pitchFamily="34" charset="0"/>
              </a:rPr>
              <a:t>List the total number of successful and failure mission outcomes: 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 from SPACEXTABLE group by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646469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a:t>
            </a:r>
            <a:r>
              <a:rPr lang="en-US" sz="2200" dirty="0" err="1">
                <a:solidFill>
                  <a:schemeClr val="accent3">
                    <a:lumMod val="25000"/>
                  </a:schemeClr>
                </a:solidFill>
                <a:latin typeface="Abadi" panose="020B0604020104020204" pitchFamily="34" charset="0"/>
              </a:rPr>
              <a:t>booster_versions</a:t>
            </a:r>
            <a:r>
              <a:rPr lang="en-US" sz="2200" dirty="0">
                <a:solidFill>
                  <a:schemeClr val="accent3">
                    <a:lumMod val="25000"/>
                  </a:schemeClr>
                </a:solidFill>
                <a:latin typeface="Abadi" panose="020B0604020104020204" pitchFamily="34" charset="0"/>
              </a:rPr>
              <a:t> which have carried the maximum payload mass (use a subquery):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"PAYLOAD_MASS__KG_" = (select max("PAYLOAD_MASS__KG_")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List the records which will display the month names, failure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in drone ship ,booster versions,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for the months in year 2015: select </a:t>
            </a:r>
            <a:r>
              <a:rPr lang="en-US" sz="2200" dirty="0" err="1">
                <a:solidFill>
                  <a:schemeClr val="accent3">
                    <a:lumMod val="25000"/>
                  </a:schemeClr>
                </a:solidFill>
                <a:latin typeface="Abadi" panose="020B0604020104020204" pitchFamily="34" charset="0"/>
              </a:rPr>
              <a:t>substr</a:t>
            </a:r>
            <a:r>
              <a:rPr lang="en-US" sz="2200" dirty="0">
                <a:solidFill>
                  <a:schemeClr val="accent3">
                    <a:lumMod val="25000"/>
                  </a:schemeClr>
                </a:solidFill>
                <a:latin typeface="Abadi" panose="020B0604020104020204" pitchFamily="34" charset="0"/>
              </a:rPr>
              <a:t>("Date",6,2),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"Failure (drone ship)" and </a:t>
            </a:r>
            <a:r>
              <a:rPr lang="en-US" sz="2200" dirty="0" err="1">
                <a:solidFill>
                  <a:schemeClr val="accent3">
                    <a:lumMod val="25000"/>
                  </a:schemeClr>
                </a:solidFill>
                <a:latin typeface="Abadi" panose="020B0604020104020204" pitchFamily="34" charset="0"/>
              </a:rPr>
              <a:t>substr</a:t>
            </a:r>
            <a:r>
              <a:rPr lang="en-US" sz="2200" dirty="0">
                <a:solidFill>
                  <a:schemeClr val="accent3">
                    <a:lumMod val="25000"/>
                  </a:schemeClr>
                </a:solidFill>
                <a:latin typeface="Abadi" panose="020B0604020104020204" pitchFamily="34" charset="0"/>
              </a:rPr>
              <a:t>("Date",0,5) = '2015';</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953935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 select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count(*) as </a:t>
            </a:r>
            <a:r>
              <a:rPr lang="en-US" sz="2200" dirty="0" err="1">
                <a:solidFill>
                  <a:schemeClr val="accent3">
                    <a:lumMod val="25000"/>
                  </a:schemeClr>
                </a:solidFill>
                <a:latin typeface="Abadi" panose="020B0604020104020204" pitchFamily="34" charset="0"/>
              </a:rPr>
              <a:t>Outcome_Count</a:t>
            </a:r>
            <a:r>
              <a:rPr lang="en-US" sz="2200" dirty="0">
                <a:solidFill>
                  <a:schemeClr val="accent3">
                    <a:lumMod val="25000"/>
                  </a:schemeClr>
                </a:solidFill>
                <a:latin typeface="Abadi" panose="020B0604020104020204" pitchFamily="34" charset="0"/>
              </a:rPr>
              <a:t> from SPACEXTABLE where "Date" between '2010-06-04' and '2017-03-20' group by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order by "</a:t>
            </a:r>
            <a:r>
              <a:rPr lang="en-US" sz="2200" dirty="0" err="1">
                <a:solidFill>
                  <a:schemeClr val="accent3">
                    <a:lumMod val="25000"/>
                  </a:schemeClr>
                </a:solidFill>
                <a:latin typeface="Abadi" panose="020B0604020104020204" pitchFamily="34" charset="0"/>
              </a:rPr>
              <a:t>Outcome_Count</a:t>
            </a:r>
            <a:r>
              <a:rPr lang="en-US" sz="2200" dirty="0">
                <a:solidFill>
                  <a:schemeClr val="accent3">
                    <a:lumMod val="25000"/>
                  </a:schemeClr>
                </a:solidFill>
                <a:latin typeface="Abadi" panose="020B0604020104020204" pitchFamily="34" charset="0"/>
              </a:rPr>
              <a:t>" desc;</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https://github.com/jstark997/IBMDataScienceCapstone/blob/main/Notebooks/jupyter-labs-eda-sql-coursera_sqllite.ipynb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847756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21093"/>
            <a:ext cx="10515600" cy="490611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 Folium map object</a:t>
            </a:r>
          </a:p>
          <a:p>
            <a:pPr>
              <a:lnSpc>
                <a:spcPct val="100000"/>
              </a:lnSpc>
              <a:spcBef>
                <a:spcPts val="1400"/>
              </a:spcBef>
            </a:pPr>
            <a:r>
              <a:rPr lang="en-US" sz="2200" dirty="0">
                <a:solidFill>
                  <a:schemeClr val="accent3">
                    <a:lumMod val="25000"/>
                  </a:schemeClr>
                </a:solidFill>
                <a:latin typeface="Abadi" panose="020B0604020104020204" pitchFamily="34" charset="0"/>
              </a:rPr>
              <a:t>For each launch site added a circle and popup label so that users can easily identify them on the map.</a:t>
            </a:r>
          </a:p>
          <a:p>
            <a:pPr>
              <a:lnSpc>
                <a:spcPct val="100000"/>
              </a:lnSpc>
              <a:spcBef>
                <a:spcPts val="1400"/>
              </a:spcBef>
            </a:pPr>
            <a:r>
              <a:rPr lang="en-US" sz="2200" dirty="0">
                <a:solidFill>
                  <a:schemeClr val="accent3">
                    <a:lumMod val="25000"/>
                  </a:schemeClr>
                </a:solidFill>
                <a:latin typeface="Abadi" panose="020B0604020104020204" pitchFamily="34" charset="0"/>
              </a:rPr>
              <a:t>Also added markers for each launch site so that they can be identified on the map without having to click on the circle to get the popup label.</a:t>
            </a:r>
          </a:p>
          <a:p>
            <a:pPr>
              <a:lnSpc>
                <a:spcPct val="100000"/>
              </a:lnSpc>
              <a:spcBef>
                <a:spcPts val="1400"/>
              </a:spcBef>
            </a:pPr>
            <a:r>
              <a:rPr lang="en-US" sz="2200" dirty="0">
                <a:solidFill>
                  <a:schemeClr val="accent3">
                    <a:lumMod val="25000"/>
                  </a:schemeClr>
                </a:solidFill>
                <a:latin typeface="Abadi" panose="020B0604020104020204" pitchFamily="34" charset="0"/>
              </a:rPr>
              <a:t>For each site created a marker cluster for successful (green) and failed (red) launches. When clicking on the cluster the map displays all the markers making it easy for users to see them.</a:t>
            </a:r>
          </a:p>
          <a:p>
            <a:pPr>
              <a:lnSpc>
                <a:spcPct val="100000"/>
              </a:lnSpc>
              <a:spcBef>
                <a:spcPts val="1400"/>
              </a:spcBef>
            </a:pPr>
            <a:r>
              <a:rPr lang="en-US" sz="2200" dirty="0">
                <a:solidFill>
                  <a:schemeClr val="accent3">
                    <a:lumMod val="25000"/>
                  </a:schemeClr>
                </a:solidFill>
                <a:latin typeface="Abadi" panose="020B0604020104020204" pitchFamily="34" charset="0"/>
              </a:rPr>
              <a:t>Added a mouse position object to the map so that users could see the coordinates of the location their mouse was hovering over.</a:t>
            </a:r>
          </a:p>
          <a:p>
            <a:pPr>
              <a:lnSpc>
                <a:spcPct val="100000"/>
              </a:lnSpc>
              <a:spcBef>
                <a:spcPts val="1400"/>
              </a:spcBef>
            </a:pPr>
            <a:r>
              <a:rPr lang="en-US" sz="2200" dirty="0">
                <a:solidFill>
                  <a:schemeClr val="accent3">
                    <a:lumMod val="25000"/>
                  </a:schemeClr>
                </a:solidFill>
                <a:latin typeface="Abadi" panose="020B0604020104020204" pitchFamily="34" charset="0"/>
              </a:rPr>
              <a:t>For a selected site, CCAFS SLC40, added markers for the closest coastline, railway, highway and city. Using those markers added lines labeled with the distance between the launch site and the marked areas so that users could visually see how far the marked areas are from the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https://github.com/jstark997/IBMDataScienceCapstone/blob/main/Notebooks/lab_jupyter_launch_site_location.ipynb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99482"/>
            <a:ext cx="10409266" cy="4719867"/>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Want to interactively display the launch success rate for different sites.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drop down menu with options for each site and for all sites aggregated.</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pie chart display that shows the success rate based on the option selected.</a:t>
            </a:r>
          </a:p>
          <a:p>
            <a:pPr>
              <a:lnSpc>
                <a:spcPct val="100000"/>
              </a:lnSpc>
              <a:spcBef>
                <a:spcPts val="1400"/>
              </a:spcBef>
            </a:pPr>
            <a:r>
              <a:rPr lang="en-US" sz="2200" dirty="0">
                <a:solidFill>
                  <a:schemeClr val="accent3">
                    <a:lumMod val="25000"/>
                  </a:schemeClr>
                </a:solidFill>
                <a:latin typeface="Abadi" panose="020B0604020104020204" pitchFamily="34" charset="0"/>
              </a:rPr>
              <a:t>Want to interactively display the relationship between payload range and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payload range slider</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scatter plot display where the x-axis is the payload range and the y-axis is mission outcome.</a:t>
            </a:r>
          </a:p>
          <a:p>
            <a:pPr lvl="1">
              <a:lnSpc>
                <a:spcPct val="100000"/>
              </a:lnSpc>
              <a:spcBef>
                <a:spcPts val="1400"/>
              </a:spcBef>
            </a:pPr>
            <a:r>
              <a:rPr lang="en-US" sz="1800" dirty="0">
                <a:solidFill>
                  <a:schemeClr val="accent3">
                    <a:lumMod val="25000"/>
                  </a:schemeClr>
                </a:solidFill>
                <a:latin typeface="Abadi" panose="020B0604020104020204" pitchFamily="34" charset="0"/>
              </a:rPr>
              <a:t>The scatter plot includes a color label for the version of the booster used in the mission, in order to display mission outcomes for different boosters.</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err="1">
                <a:solidFill>
                  <a:schemeClr val="accent3">
                    <a:lumMod val="25000"/>
                  </a:schemeClr>
                </a:solidFill>
                <a:latin typeface="Abadi" panose="020B0604020104020204" pitchFamily="34" charset="0"/>
              </a:rPr>
              <a:t>url</a:t>
            </a:r>
            <a:r>
              <a:rPr lang="en-US" sz="2200" dirty="0">
                <a:solidFill>
                  <a:schemeClr val="accent3">
                    <a:lumMod val="25000"/>
                  </a:schemeClr>
                </a:solidFill>
                <a:latin typeface="Abadi" panose="020B0604020104020204" pitchFamily="34" charset="0"/>
              </a:rPr>
              <a:t> for dashboard application code: https://github.com/jstark997/IBMDataScienceCapstone/blob/main/spacex_dash_app.py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9986"/>
            <a:ext cx="10687962" cy="467349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an array for the target variable Y from the Class column of the data.</a:t>
            </a:r>
          </a:p>
          <a:p>
            <a:pPr>
              <a:lnSpc>
                <a:spcPct val="100000"/>
              </a:lnSpc>
              <a:spcBef>
                <a:spcPts val="1400"/>
              </a:spcBef>
            </a:pPr>
            <a:r>
              <a:rPr lang="en-US" sz="2200" dirty="0">
                <a:solidFill>
                  <a:schemeClr val="accent3">
                    <a:lumMod val="25000"/>
                  </a:schemeClr>
                </a:solidFill>
                <a:latin typeface="Abadi" panose="020B0604020104020204" pitchFamily="34" charset="0"/>
              </a:rPr>
              <a:t>Standardized the data in the set of features X</a:t>
            </a:r>
          </a:p>
          <a:p>
            <a:pPr>
              <a:lnSpc>
                <a:spcPct val="100000"/>
              </a:lnSpc>
              <a:spcBef>
                <a:spcPts val="1400"/>
              </a:spcBef>
            </a:pPr>
            <a:r>
              <a:rPr lang="en-US" sz="2200" dirty="0">
                <a:solidFill>
                  <a:schemeClr val="accent3">
                    <a:lumMod val="25000"/>
                  </a:schemeClr>
                </a:solidFill>
                <a:latin typeface="Abadi" panose="020B0604020104020204" pitchFamily="34" charset="0"/>
              </a:rPr>
              <a:t>Split X into training and test data</a:t>
            </a:r>
          </a:p>
          <a:p>
            <a:pPr>
              <a:lnSpc>
                <a:spcPct val="100000"/>
              </a:lnSpc>
              <a:spcBef>
                <a:spcPts val="1400"/>
              </a:spcBef>
            </a:pPr>
            <a:r>
              <a:rPr lang="en-US" sz="2200" dirty="0">
                <a:solidFill>
                  <a:schemeClr val="accent3">
                    <a:lumMod val="25000"/>
                  </a:schemeClr>
                </a:solidFill>
                <a:latin typeface="Abadi" panose="020B0604020104020204" pitchFamily="34" charset="0"/>
              </a:rPr>
              <a:t>For each of the machine learning algorithms - Logistic Regression, SVM, Decision Tree and KNN:</a:t>
            </a:r>
          </a:p>
          <a:p>
            <a:pPr lvl="1">
              <a:lnSpc>
                <a:spcPct val="100000"/>
              </a:lnSpc>
              <a:spcBef>
                <a:spcPts val="1400"/>
              </a:spcBef>
            </a:pPr>
            <a:r>
              <a:rPr lang="en-US" sz="1800" dirty="0">
                <a:solidFill>
                  <a:schemeClr val="accent3">
                    <a:lumMod val="25000"/>
                  </a:schemeClr>
                </a:solidFill>
                <a:latin typeface="Abadi" panose="020B0604020104020204" pitchFamily="34" charset="0"/>
              </a:rPr>
              <a:t>Use Grid Search to train the model and find the best performing parameters</a:t>
            </a:r>
          </a:p>
          <a:p>
            <a:pPr lvl="1">
              <a:lnSpc>
                <a:spcPct val="100000"/>
              </a:lnSpc>
              <a:spcBef>
                <a:spcPts val="1400"/>
              </a:spcBef>
            </a:pPr>
            <a:r>
              <a:rPr lang="en-US" sz="1800" dirty="0">
                <a:solidFill>
                  <a:schemeClr val="accent3">
                    <a:lumMod val="25000"/>
                  </a:schemeClr>
                </a:solidFill>
                <a:latin typeface="Abadi" panose="020B0604020104020204" pitchFamily="34" charset="0"/>
              </a:rPr>
              <a:t>Evaluate the best model on the test data using the score method.</a:t>
            </a:r>
          </a:p>
          <a:p>
            <a:pPr lvl="1">
              <a:lnSpc>
                <a:spcPct val="100000"/>
              </a:lnSpc>
              <a:spcBef>
                <a:spcPts val="1400"/>
              </a:spcBef>
            </a:pPr>
            <a:r>
              <a:rPr lang="en-US" sz="1800" dirty="0">
                <a:solidFill>
                  <a:schemeClr val="accent3">
                    <a:lumMod val="25000"/>
                  </a:schemeClr>
                </a:solidFill>
                <a:latin typeface="Abadi" panose="020B0604020104020204" pitchFamily="34" charset="0"/>
              </a:rPr>
              <a:t>Plot the confusion matrix based on the best model’s predictions to further evaluate the model</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https://github.com/jstark997/IBMDataScienceCapstone/blob/main/Notebooks/SpaceX_Machine%20Learning%20Prediction_Part_5.ipynb</a:t>
            </a:r>
          </a:p>
          <a:p>
            <a:pPr>
              <a:lnSpc>
                <a:spcPct val="100000"/>
              </a:lnSpc>
              <a:spcBef>
                <a:spcPts val="1400"/>
              </a:spcBef>
            </a:pPr>
            <a:endParaRPr lang="en-US" sz="2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4578BD21-3E91-3812-01D2-553EB730E466}"/>
              </a:ext>
            </a:extLst>
          </p:cNvPr>
          <p:cNvPicPr>
            <a:picLocks noChangeAspect="1"/>
          </p:cNvPicPr>
          <p:nvPr/>
        </p:nvPicPr>
        <p:blipFill>
          <a:blip r:embed="rId3"/>
          <a:stretch>
            <a:fillRect/>
          </a:stretch>
        </p:blipFill>
        <p:spPr>
          <a:xfrm>
            <a:off x="770011" y="1645661"/>
            <a:ext cx="9612854" cy="4781550"/>
          </a:xfrm>
          <a:prstGeom prst="rect">
            <a:avLst/>
          </a:prstGeom>
        </p:spPr>
      </p:pic>
    </p:spTree>
    <p:extLst>
      <p:ext uri="{BB962C8B-B14F-4D97-AF65-F5344CB8AC3E}">
        <p14:creationId xmlns:p14="http://schemas.microsoft.com/office/powerpoint/2010/main" val="613993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5270090"/>
            <a:ext cx="9921014" cy="1157121"/>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All the launch sites had more successful outcomes with later flights than with earlier. The VAFB SLC 4E and KSC LC 39A sites appear to have proportionally more successes than the CCAFS SLC 40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DB9F6C0-0253-0834-3364-0F3C8967A3E5}"/>
              </a:ext>
            </a:extLst>
          </p:cNvPr>
          <p:cNvPicPr>
            <a:picLocks noChangeAspect="1"/>
          </p:cNvPicPr>
          <p:nvPr/>
        </p:nvPicPr>
        <p:blipFill>
          <a:blip r:embed="rId3"/>
          <a:stretch>
            <a:fillRect/>
          </a:stretch>
        </p:blipFill>
        <p:spPr>
          <a:xfrm>
            <a:off x="864972" y="1514168"/>
            <a:ext cx="10420639" cy="350028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24232" y="5250426"/>
            <a:ext cx="10166555" cy="10984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all the launch sites the majority of launches had payloads less then 10000 kg and the VAFB SLC 4E site had no launches with a payload heavier than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DB271CB-66CE-2B3F-3570-6AB0C5462935}"/>
              </a:ext>
            </a:extLst>
          </p:cNvPr>
          <p:cNvPicPr>
            <a:picLocks noChangeAspect="1"/>
          </p:cNvPicPr>
          <p:nvPr/>
        </p:nvPicPr>
        <p:blipFill>
          <a:blip r:embed="rId3"/>
          <a:stretch>
            <a:fillRect/>
          </a:stretch>
        </p:blipFill>
        <p:spPr>
          <a:xfrm>
            <a:off x="770011" y="1465006"/>
            <a:ext cx="10832054" cy="357894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681956"/>
            <a:ext cx="10074970" cy="635787"/>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Launches into the ES-L1, GEO, HEO and SSO orbits have the highest success rates.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BFF30E1-E832-D6D8-CB8B-89DC25F348B7}"/>
              </a:ext>
            </a:extLst>
          </p:cNvPr>
          <p:cNvPicPr>
            <a:picLocks noChangeAspect="1"/>
          </p:cNvPicPr>
          <p:nvPr/>
        </p:nvPicPr>
        <p:blipFill>
          <a:blip r:embed="rId3"/>
          <a:stretch>
            <a:fillRect/>
          </a:stretch>
        </p:blipFill>
        <p:spPr>
          <a:xfrm>
            <a:off x="770011" y="1431317"/>
            <a:ext cx="9930580" cy="40452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09" y="5294671"/>
            <a:ext cx="10515600" cy="12557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success of launches into the LEO orbit the appears to improve with later flights. Launches into other orbits don’t appear to show a clear pattern based on flight number.</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8FA5D84-A3F0-B133-AC23-5B5E9B91F73B}"/>
              </a:ext>
            </a:extLst>
          </p:cNvPr>
          <p:cNvPicPr>
            <a:picLocks noChangeAspect="1"/>
          </p:cNvPicPr>
          <p:nvPr/>
        </p:nvPicPr>
        <p:blipFill>
          <a:blip r:embed="rId3"/>
          <a:stretch>
            <a:fillRect/>
          </a:stretch>
        </p:blipFill>
        <p:spPr>
          <a:xfrm>
            <a:off x="770010" y="1563329"/>
            <a:ext cx="10515599" cy="350028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94503"/>
            <a:ext cx="10033561" cy="4824847"/>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Methods Summary:</a:t>
            </a:r>
          </a:p>
          <a:p>
            <a:pPr>
              <a:lnSpc>
                <a:spcPct val="100000"/>
              </a:lnSpc>
              <a:spcBef>
                <a:spcPts val="1400"/>
              </a:spcBef>
            </a:pPr>
            <a:r>
              <a:rPr lang="en-US" sz="2200" dirty="0">
                <a:solidFill>
                  <a:schemeClr val="accent3">
                    <a:lumMod val="25000"/>
                  </a:schemeClr>
                </a:solidFill>
                <a:latin typeface="Abadi" panose="020B0604020104020204" pitchFamily="34" charset="0"/>
              </a:rPr>
              <a:t>Launch data for analysis was collected from SpaceX using the API they provide and from a Wikipedia page about SpaceX launches.</a:t>
            </a:r>
          </a:p>
          <a:p>
            <a:pPr>
              <a:lnSpc>
                <a:spcPct val="100000"/>
              </a:lnSpc>
              <a:spcBef>
                <a:spcPts val="1400"/>
              </a:spcBef>
            </a:pPr>
            <a:r>
              <a:rPr lang="en-US" sz="2200" dirty="0">
                <a:solidFill>
                  <a:schemeClr val="accent3">
                    <a:lumMod val="25000"/>
                  </a:schemeClr>
                </a:solidFill>
                <a:latin typeface="Abadi" panose="020B0604020104020204" pitchFamily="34" charset="0"/>
              </a:rPr>
              <a:t>The data was cleaned and put into a format suitable for exploratory data analysis (‘EDA’) and machine learning.</a:t>
            </a:r>
          </a:p>
          <a:p>
            <a:pPr>
              <a:lnSpc>
                <a:spcPct val="100000"/>
              </a:lnSpc>
              <a:spcBef>
                <a:spcPts val="1400"/>
              </a:spcBef>
            </a:pPr>
            <a:r>
              <a:rPr lang="en-US" sz="2200" dirty="0">
                <a:solidFill>
                  <a:schemeClr val="accent3">
                    <a:lumMod val="25000"/>
                  </a:schemeClr>
                </a:solidFill>
                <a:latin typeface="Abadi" panose="020B0604020104020204" pitchFamily="34" charset="0"/>
              </a:rPr>
              <a:t>EDA was performed through visualization (seaborn, Folium and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and queries via SQL.</a:t>
            </a:r>
          </a:p>
          <a:p>
            <a:pPr>
              <a:lnSpc>
                <a:spcPct val="100000"/>
              </a:lnSpc>
              <a:spcBef>
                <a:spcPts val="1400"/>
              </a:spcBef>
            </a:pPr>
            <a:r>
              <a:rPr lang="en-US" sz="2200" dirty="0">
                <a:solidFill>
                  <a:schemeClr val="accent3">
                    <a:lumMod val="25000"/>
                  </a:schemeClr>
                </a:solidFill>
                <a:latin typeface="Abadi" panose="020B0604020104020204" pitchFamily="34" charset="0"/>
              </a:rPr>
              <a:t>Machine learning models were trained and evaluated using scikit-learn, specifically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Results Summary:</a:t>
            </a:r>
          </a:p>
          <a:p>
            <a:pPr>
              <a:lnSpc>
                <a:spcPct val="100000"/>
              </a:lnSpc>
              <a:spcBef>
                <a:spcPts val="1400"/>
              </a:spcBef>
            </a:pPr>
            <a:r>
              <a:rPr lang="en-US" sz="2200" dirty="0">
                <a:solidFill>
                  <a:schemeClr val="accent3">
                    <a:lumMod val="25000"/>
                  </a:schemeClr>
                </a:solidFill>
                <a:latin typeface="Abadi" panose="020B0604020104020204" pitchFamily="34" charset="0"/>
              </a:rPr>
              <a:t>SpaceX has improved landing success rate over the years.</a:t>
            </a:r>
          </a:p>
          <a:p>
            <a:pPr>
              <a:lnSpc>
                <a:spcPct val="100000"/>
              </a:lnSpc>
              <a:spcBef>
                <a:spcPts val="1400"/>
              </a:spcBef>
            </a:pPr>
            <a:r>
              <a:rPr lang="en-US" sz="2200" dirty="0">
                <a:solidFill>
                  <a:schemeClr val="accent3">
                    <a:lumMod val="25000"/>
                  </a:schemeClr>
                </a:solidFill>
                <a:latin typeface="Abadi" panose="020B0604020104020204" pitchFamily="34" charset="0"/>
              </a:rPr>
              <a:t>Heavier payloads have a lower success rate than lighter ones, with the best success rate being in the payload range of 3000 to 4000 kg.</a:t>
            </a:r>
          </a:p>
          <a:p>
            <a:pPr>
              <a:lnSpc>
                <a:spcPct val="100000"/>
              </a:lnSpc>
              <a:spcBef>
                <a:spcPts val="1400"/>
              </a:spcBef>
            </a:pPr>
            <a:r>
              <a:rPr lang="en-US" sz="2200" dirty="0">
                <a:solidFill>
                  <a:schemeClr val="accent3">
                    <a:lumMod val="25000"/>
                  </a:schemeClr>
                </a:solidFill>
                <a:latin typeface="Abadi" panose="020B0604020104020204" pitchFamily="34" charset="0"/>
              </a:rPr>
              <a:t>Launches into ES-L1, GEO, HEO and SSO have a higher success rate than other orbits.</a:t>
            </a:r>
          </a:p>
          <a:p>
            <a:pPr>
              <a:lnSpc>
                <a:spcPct val="100000"/>
              </a:lnSpc>
              <a:spcBef>
                <a:spcPts val="1400"/>
              </a:spcBef>
            </a:pPr>
            <a:r>
              <a:rPr lang="en-US" sz="2200" dirty="0">
                <a:solidFill>
                  <a:schemeClr val="accent3">
                    <a:lumMod val="25000"/>
                  </a:schemeClr>
                </a:solidFill>
                <a:latin typeface="Abadi" panose="020B0604020104020204" pitchFamily="34" charset="0"/>
              </a:rPr>
              <a:t>The best machine learning model produced was a Decision Tree with 87.5% accuracy.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500943"/>
            <a:ext cx="10261784" cy="1049260"/>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launches into LEO, ISS or Polar (PO) orbits success appears to increase with heavier payloads. For launches into GTO orbit the success rate is mixed across different payloads.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7BE706B-11C7-B408-7E83-871DD5B060AD}"/>
              </a:ext>
            </a:extLst>
          </p:cNvPr>
          <p:cNvPicPr>
            <a:picLocks noChangeAspect="1"/>
          </p:cNvPicPr>
          <p:nvPr/>
        </p:nvPicPr>
        <p:blipFill>
          <a:blip r:embed="rId3"/>
          <a:stretch>
            <a:fillRect/>
          </a:stretch>
        </p:blipFill>
        <p:spPr>
          <a:xfrm>
            <a:off x="770011" y="1484670"/>
            <a:ext cx="10515599" cy="389328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560968"/>
            <a:ext cx="10763228" cy="640751"/>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The yearly success rate, overall, increased from 2013 to 2020, with a dip in 2018.</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0626893-1692-5A7E-18EC-0ADD8D77D57D}"/>
              </a:ext>
            </a:extLst>
          </p:cNvPr>
          <p:cNvPicPr>
            <a:picLocks noChangeAspect="1"/>
          </p:cNvPicPr>
          <p:nvPr/>
        </p:nvPicPr>
        <p:blipFill>
          <a:blip r:embed="rId3"/>
          <a:stretch>
            <a:fillRect/>
          </a:stretch>
        </p:blipFill>
        <p:spPr>
          <a:xfrm>
            <a:off x="770011" y="1484670"/>
            <a:ext cx="7944761" cy="35887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76799"/>
            <a:ext cx="9745589" cy="130016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4 unique launch sites. The distinct operator ensures that only unique values are returned in the result 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E07D0CB-3F5B-2395-4B58-388D42A2A4FC}"/>
              </a:ext>
            </a:extLst>
          </p:cNvPr>
          <p:cNvPicPr>
            <a:picLocks noChangeAspect="1"/>
          </p:cNvPicPr>
          <p:nvPr/>
        </p:nvPicPr>
        <p:blipFill>
          <a:blip r:embed="rId3"/>
          <a:stretch>
            <a:fillRect/>
          </a:stretch>
        </p:blipFill>
        <p:spPr>
          <a:xfrm>
            <a:off x="770010" y="1750142"/>
            <a:ext cx="5879690" cy="273336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214936"/>
            <a:ext cx="9745589" cy="121227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like operator in the where clause matches all records where the value in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begins with ‘CCA’. The limit clause is given the value 5 which means only 5 of the records that match will be returned.</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3EC8D89-36DE-576C-A57A-93D37005301C}"/>
              </a:ext>
            </a:extLst>
          </p:cNvPr>
          <p:cNvPicPr>
            <a:picLocks noChangeAspect="1"/>
          </p:cNvPicPr>
          <p:nvPr/>
        </p:nvPicPr>
        <p:blipFill>
          <a:blip r:embed="rId3"/>
          <a:stretch>
            <a:fillRect/>
          </a:stretch>
        </p:blipFill>
        <p:spPr>
          <a:xfrm>
            <a:off x="770011" y="1563327"/>
            <a:ext cx="10687961" cy="333313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65289"/>
            <a:ext cx="9745589" cy="121167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sum function adds the values in the result set in the PAYLOAD_MASS_KG_ column. The where clause conditions that the records returned will have Customer values that begin with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87DA654-3C35-30C9-429D-79466F8C2D42}"/>
              </a:ext>
            </a:extLst>
          </p:cNvPr>
          <p:cNvPicPr>
            <a:picLocks noChangeAspect="1"/>
          </p:cNvPicPr>
          <p:nvPr/>
        </p:nvPicPr>
        <p:blipFill>
          <a:blip r:embed="rId3"/>
          <a:stretch>
            <a:fillRect/>
          </a:stretch>
        </p:blipFill>
        <p:spPr>
          <a:xfrm>
            <a:off x="770011" y="1514168"/>
            <a:ext cx="10515600" cy="292018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324762"/>
            <a:ext cx="9745589" cy="1068233"/>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avg function averages the values in the PAYLOAD_MASS__KG_ column. The where clause conditions the records returned to have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values equal to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EE11324-1526-D75C-F4C2-08AAFF70C13F}"/>
              </a:ext>
            </a:extLst>
          </p:cNvPr>
          <p:cNvPicPr>
            <a:picLocks noChangeAspect="1"/>
          </p:cNvPicPr>
          <p:nvPr/>
        </p:nvPicPr>
        <p:blipFill>
          <a:blip r:embed="rId3"/>
          <a:stretch>
            <a:fillRect/>
          </a:stretch>
        </p:blipFill>
        <p:spPr>
          <a:xfrm>
            <a:off x="770011" y="1465005"/>
            <a:ext cx="10586247" cy="236957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58993"/>
            <a:ext cx="9745589" cy="146658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First successful ground pad landing was on December 22, 2015. The where clause conditions the records returned to have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equal to ‘Success (ground pad). The result is ordered by Date in ascending order and limited to 1 record which would be the record with the earliest date.</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D97720E-31E0-69D4-A937-8612E56BB523}"/>
              </a:ext>
            </a:extLst>
          </p:cNvPr>
          <p:cNvPicPr>
            <a:picLocks noChangeAspect="1"/>
          </p:cNvPicPr>
          <p:nvPr/>
        </p:nvPicPr>
        <p:blipFill>
          <a:blip r:embed="rId3"/>
          <a:stretch>
            <a:fillRect/>
          </a:stretch>
        </p:blipFill>
        <p:spPr>
          <a:xfrm>
            <a:off x="770009" y="1455174"/>
            <a:ext cx="10515601" cy="282185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44578"/>
            <a:ext cx="9745589" cy="199912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Four different booster versions have successfully landed on the drone ship with payloads between 4000 and 6000 kg. The where clause conditions the records returned to have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value of ‘Success (drone ship)’ and PAYLOAD_MASS__KG_ value between 4000 and 6000. The distinct operator returns only the unique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values in the result set.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0C4B1DB-0393-6DC4-F87B-DF801E1B58A8}"/>
              </a:ext>
            </a:extLst>
          </p:cNvPr>
          <p:cNvPicPr>
            <a:picLocks noChangeAspect="1"/>
          </p:cNvPicPr>
          <p:nvPr/>
        </p:nvPicPr>
        <p:blipFill>
          <a:blip r:embed="rId3"/>
          <a:stretch>
            <a:fillRect/>
          </a:stretch>
        </p:blipFill>
        <p:spPr>
          <a:xfrm>
            <a:off x="770010" y="1465006"/>
            <a:ext cx="10687962" cy="265471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633521"/>
            <a:ext cx="9745589" cy="1094556"/>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Appears to be a total of 100 successful mission outcomes. The group by clause groups the result set by the value of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The count(*) function counts the number of records in each group.</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5A70648-51D8-F4DE-B8E0-D043E6629CAD}"/>
              </a:ext>
            </a:extLst>
          </p:cNvPr>
          <p:cNvPicPr>
            <a:picLocks noChangeAspect="1"/>
          </p:cNvPicPr>
          <p:nvPr/>
        </p:nvPicPr>
        <p:blipFill>
          <a:blip r:embed="rId3"/>
          <a:stretch>
            <a:fillRect/>
          </a:stretch>
        </p:blipFill>
        <p:spPr>
          <a:xfrm>
            <a:off x="770009" y="1533832"/>
            <a:ext cx="10515601" cy="280219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42960"/>
            <a:ext cx="10084803" cy="1395491"/>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12 booster versions that have carried the maximum payload mass. The subquery returns the maximum value in the PAYLOAD_MASS__KG_ column. The where clause conditions the records to have a PAYLOAD_MASS_KG_ column value equal to the maximum value.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A6A96DF-45D4-C36D-CFB5-7CC37D89CAE4}"/>
              </a:ext>
            </a:extLst>
          </p:cNvPr>
          <p:cNvPicPr>
            <a:picLocks noChangeAspect="1"/>
          </p:cNvPicPr>
          <p:nvPr/>
        </p:nvPicPr>
        <p:blipFill>
          <a:blip r:embed="rId3"/>
          <a:stretch>
            <a:fillRect/>
          </a:stretch>
        </p:blipFill>
        <p:spPr>
          <a:xfrm>
            <a:off x="770011" y="1445343"/>
            <a:ext cx="10687961" cy="358658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73160"/>
            <a:ext cx="7756075" cy="46014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Commercial space flight has become a viable business with SpaceX leading the way. The success of SpaceX is in no small part due to its ability to cut costs by reusing a key component, namely the first stage of its rocket. By doing this SpaceX can offer commercial launches for $62 million versus the $165 million charged by some of its competitors.</a:t>
            </a:r>
          </a:p>
          <a:p>
            <a:pPr>
              <a:spcBef>
                <a:spcPts val="1400"/>
              </a:spcBef>
            </a:pPr>
            <a:r>
              <a:rPr lang="en-US" sz="2200" dirty="0">
                <a:solidFill>
                  <a:schemeClr val="accent3">
                    <a:lumMod val="25000"/>
                  </a:schemeClr>
                </a:solidFill>
                <a:latin typeface="Abadi" panose="020B0604020104020204" pitchFamily="34" charset="0"/>
              </a:rPr>
              <a:t>Project goal</a:t>
            </a:r>
          </a:p>
          <a:p>
            <a:pPr marL="457200" lvl="1" indent="0">
              <a:spcBef>
                <a:spcPts val="1400"/>
              </a:spcBef>
              <a:buNone/>
            </a:pPr>
            <a:r>
              <a:rPr lang="en-US" sz="1800" dirty="0">
                <a:solidFill>
                  <a:schemeClr val="accent3">
                    <a:lumMod val="25000"/>
                  </a:schemeClr>
                </a:solidFill>
                <a:latin typeface="Abadi" panose="020B0604020104020204" pitchFamily="34" charset="0"/>
              </a:rPr>
              <a:t>Not all of SpaceX’s flights are successful. The first stage can only be reused if a rocket is successfully launched and lands intact. A competitor to SpaceX would have a distinct advantage if it could find the parameters that can predict with high accuracy whether the a launch will land successfully and therefore whether the first stage can be reused.</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818586"/>
            <a:ext cx="9745589" cy="150076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In 2015 in the months of January and April there were failed drone ship landings. The where clause conditions the records to have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value equal to ‘Failure (drone ship)’ and a Date value with the year equal to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6C44961-D504-B1BD-ACAF-6246BD9DB9CC}"/>
              </a:ext>
            </a:extLst>
          </p:cNvPr>
          <p:cNvPicPr>
            <a:picLocks noChangeAspect="1"/>
          </p:cNvPicPr>
          <p:nvPr/>
        </p:nvPicPr>
        <p:blipFill>
          <a:blip r:embed="rId3"/>
          <a:stretch>
            <a:fillRect/>
          </a:stretch>
        </p:blipFill>
        <p:spPr>
          <a:xfrm>
            <a:off x="770010" y="1566360"/>
            <a:ext cx="10959874" cy="300564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385584"/>
            <a:ext cx="10515600" cy="2284259"/>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Between June 4, 2010 and March 20, 2017 there were 8 different landing outcomes, with ‘No attempt’ being the most numerous at 10. The where clause conditions the records to have Date value between ‘2010-06-04’ and ‘2017-03-20’. The group by clause groups the records by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The order by clause lists the grouped records in descending order by </a:t>
            </a:r>
            <a:r>
              <a:rPr lang="en-US" sz="2200" dirty="0" err="1">
                <a:solidFill>
                  <a:schemeClr val="accent3">
                    <a:lumMod val="25000"/>
                  </a:schemeClr>
                </a:solidFill>
                <a:latin typeface="Abadi"/>
              </a:rPr>
              <a:t>Outcome_Count</a:t>
            </a:r>
            <a:r>
              <a:rPr lang="en-US" sz="2200" dirty="0">
                <a:solidFill>
                  <a:schemeClr val="accent3">
                    <a:lumMod val="25000"/>
                  </a:schemeClr>
                </a:solidFill>
                <a:latin typeface="Abadi"/>
              </a:rPr>
              <a:t>. The count(*) function counts the records in each group.</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A861854-6F04-C19E-2A38-71A3964EB3C5}"/>
              </a:ext>
            </a:extLst>
          </p:cNvPr>
          <p:cNvPicPr>
            <a:picLocks noChangeAspect="1"/>
          </p:cNvPicPr>
          <p:nvPr/>
        </p:nvPicPr>
        <p:blipFill>
          <a:blip r:embed="rId3"/>
          <a:stretch>
            <a:fillRect/>
          </a:stretch>
        </p:blipFill>
        <p:spPr>
          <a:xfrm>
            <a:off x="770011" y="1406014"/>
            <a:ext cx="10930376" cy="297957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623322" y="1585291"/>
            <a:ext cx="2263878" cy="4440281"/>
          </a:xfrm>
          <a:prstGeom prst="rect">
            <a:avLst/>
          </a:prstGeom>
        </p:spPr>
        <p:txBody>
          <a:bodyPr lIns="91440" tIns="45720" rIns="91440" bIns="45720" anchor="t">
            <a:normAutofit fontScale="92500" lnSpcReduction="20000"/>
          </a:bodyPr>
          <a:lstStyle/>
          <a:p>
            <a:pPr marL="0" indent="0">
              <a:buNone/>
            </a:pPr>
            <a:r>
              <a:rPr lang="en-US" dirty="0"/>
              <a:t>This map shows the locations of the 4 launch sites. Three (CCAFS SLC-40, CCAFS LC-40 and KSC LC-39A) in Florida at Cape Canaveral. One (VAFB SLC-4E) in California at Vandenberg Space Force Base.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FBE0261F-15F7-04CA-DC2A-6C7E53D56485}"/>
              </a:ext>
            </a:extLst>
          </p:cNvPr>
          <p:cNvPicPr>
            <a:picLocks noChangeAspect="1"/>
          </p:cNvPicPr>
          <p:nvPr/>
        </p:nvPicPr>
        <p:blipFill>
          <a:blip r:embed="rId3"/>
          <a:stretch>
            <a:fillRect/>
          </a:stretch>
        </p:blipFill>
        <p:spPr>
          <a:xfrm>
            <a:off x="770011" y="1585292"/>
            <a:ext cx="8673016" cy="444028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63185" y="1578191"/>
            <a:ext cx="4822426" cy="255135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the launch outcomes at the KSC LC-39A site. The green markers indicate a successful outcome, while the red markers indicate a failure. The map shows there were 10 successful outcomes and 3 failures.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 Example KSC LC-39A </a:t>
            </a:r>
          </a:p>
        </p:txBody>
      </p:sp>
      <p:pic>
        <p:nvPicPr>
          <p:cNvPr id="4" name="Picture 3">
            <a:extLst>
              <a:ext uri="{FF2B5EF4-FFF2-40B4-BE49-F238E27FC236}">
                <a16:creationId xmlns:a16="http://schemas.microsoft.com/office/drawing/2014/main" id="{222DEEC8-E512-1CA5-B0FF-CA09DEB07878}"/>
              </a:ext>
            </a:extLst>
          </p:cNvPr>
          <p:cNvPicPr>
            <a:picLocks noChangeAspect="1"/>
          </p:cNvPicPr>
          <p:nvPr/>
        </p:nvPicPr>
        <p:blipFill>
          <a:blip r:embed="rId3"/>
          <a:stretch>
            <a:fillRect/>
          </a:stretch>
        </p:blipFill>
        <p:spPr>
          <a:xfrm>
            <a:off x="770011" y="1578191"/>
            <a:ext cx="5453808" cy="476012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6319350"/>
            <a:ext cx="10615744" cy="401638"/>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This map shows the distance of the CCAFS SLC-40 site to the nearest coastline, which is about 0.92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Coastline</a:t>
            </a:r>
          </a:p>
        </p:txBody>
      </p:sp>
      <p:pic>
        <p:nvPicPr>
          <p:cNvPr id="4" name="Picture 3">
            <a:extLst>
              <a:ext uri="{FF2B5EF4-FFF2-40B4-BE49-F238E27FC236}">
                <a16:creationId xmlns:a16="http://schemas.microsoft.com/office/drawing/2014/main" id="{9CD5A35C-35C9-9DC5-8874-A55ABFB7A876}"/>
              </a:ext>
            </a:extLst>
          </p:cNvPr>
          <p:cNvPicPr>
            <a:picLocks noChangeAspect="1"/>
          </p:cNvPicPr>
          <p:nvPr/>
        </p:nvPicPr>
        <p:blipFill>
          <a:blip r:embed="rId3"/>
          <a:stretch>
            <a:fillRect/>
          </a:stretch>
        </p:blipFill>
        <p:spPr>
          <a:xfrm>
            <a:off x="770011" y="1399284"/>
            <a:ext cx="10615744" cy="471638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264876" y="1436289"/>
            <a:ext cx="1622323" cy="393212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the distance from the CCAFS SLC-40 site to the nearest railway, which is about 1.27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Railway</a:t>
            </a:r>
          </a:p>
        </p:txBody>
      </p:sp>
      <p:pic>
        <p:nvPicPr>
          <p:cNvPr id="4" name="Picture 3">
            <a:extLst>
              <a:ext uri="{FF2B5EF4-FFF2-40B4-BE49-F238E27FC236}">
                <a16:creationId xmlns:a16="http://schemas.microsoft.com/office/drawing/2014/main" id="{C28EDE16-1084-A59D-252C-A9BDF2FD2734}"/>
              </a:ext>
            </a:extLst>
          </p:cNvPr>
          <p:cNvPicPr>
            <a:picLocks noChangeAspect="1"/>
          </p:cNvPicPr>
          <p:nvPr/>
        </p:nvPicPr>
        <p:blipFill>
          <a:blip r:embed="rId3"/>
          <a:stretch>
            <a:fillRect/>
          </a:stretch>
        </p:blipFill>
        <p:spPr>
          <a:xfrm>
            <a:off x="770647" y="1436289"/>
            <a:ext cx="9415572" cy="5276597"/>
          </a:xfrm>
          <a:prstGeom prst="rect">
            <a:avLst/>
          </a:prstGeom>
        </p:spPr>
      </p:pic>
    </p:spTree>
    <p:extLst>
      <p:ext uri="{BB962C8B-B14F-4D97-AF65-F5344CB8AC3E}">
        <p14:creationId xmlns:p14="http://schemas.microsoft.com/office/powerpoint/2010/main" val="36870881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083278" y="1426484"/>
            <a:ext cx="1904364" cy="440404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 the distance from the CCAFS SLC-40 site to the nearest highway, which is about 0.64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Highway</a:t>
            </a:r>
          </a:p>
        </p:txBody>
      </p:sp>
      <p:pic>
        <p:nvPicPr>
          <p:cNvPr id="4" name="Picture 3">
            <a:extLst>
              <a:ext uri="{FF2B5EF4-FFF2-40B4-BE49-F238E27FC236}">
                <a16:creationId xmlns:a16="http://schemas.microsoft.com/office/drawing/2014/main" id="{AEA7D48C-A4BA-EC16-E68E-EBCF87E31EBA}"/>
              </a:ext>
            </a:extLst>
          </p:cNvPr>
          <p:cNvPicPr>
            <a:picLocks noChangeAspect="1"/>
          </p:cNvPicPr>
          <p:nvPr/>
        </p:nvPicPr>
        <p:blipFill>
          <a:blip r:embed="rId3"/>
          <a:stretch>
            <a:fillRect/>
          </a:stretch>
        </p:blipFill>
        <p:spPr>
          <a:xfrm>
            <a:off x="770010" y="1426484"/>
            <a:ext cx="9121242" cy="4738342"/>
          </a:xfrm>
          <a:prstGeom prst="rect">
            <a:avLst/>
          </a:prstGeom>
        </p:spPr>
      </p:pic>
    </p:spTree>
    <p:extLst>
      <p:ext uri="{BB962C8B-B14F-4D97-AF65-F5344CB8AC3E}">
        <p14:creationId xmlns:p14="http://schemas.microsoft.com/office/powerpoint/2010/main" val="18239199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97524" y="1421115"/>
            <a:ext cx="2388087" cy="304273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the distance from the CCAFS SLC-40 site to the nearest town, Cape Canaveral, which is about 19.74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Town</a:t>
            </a:r>
          </a:p>
        </p:txBody>
      </p:sp>
      <p:pic>
        <p:nvPicPr>
          <p:cNvPr id="4" name="Picture 3">
            <a:extLst>
              <a:ext uri="{FF2B5EF4-FFF2-40B4-BE49-F238E27FC236}">
                <a16:creationId xmlns:a16="http://schemas.microsoft.com/office/drawing/2014/main" id="{13D0ED31-A41F-CC87-92F5-2E5519F1DDC2}"/>
              </a:ext>
            </a:extLst>
          </p:cNvPr>
          <p:cNvPicPr>
            <a:picLocks noChangeAspect="1"/>
          </p:cNvPicPr>
          <p:nvPr/>
        </p:nvPicPr>
        <p:blipFill>
          <a:blip r:embed="rId3"/>
          <a:stretch>
            <a:fillRect/>
          </a:stretch>
        </p:blipFill>
        <p:spPr>
          <a:xfrm>
            <a:off x="770011" y="1417132"/>
            <a:ext cx="7944762" cy="5131033"/>
          </a:xfrm>
          <a:prstGeom prst="rect">
            <a:avLst/>
          </a:prstGeom>
        </p:spPr>
      </p:pic>
    </p:spTree>
    <p:extLst>
      <p:ext uri="{BB962C8B-B14F-4D97-AF65-F5344CB8AC3E}">
        <p14:creationId xmlns:p14="http://schemas.microsoft.com/office/powerpoint/2010/main" val="3136839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753601" y="1509832"/>
            <a:ext cx="1818967" cy="4094728"/>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The pie chart shows the percentage of successful launches for all launch sites with the site KSC LC-39A having the largest percentage of successful outcomes at 41.7%.</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 All Sites</a:t>
            </a:r>
          </a:p>
        </p:txBody>
      </p:sp>
      <p:pic>
        <p:nvPicPr>
          <p:cNvPr id="4" name="Picture 3">
            <a:extLst>
              <a:ext uri="{FF2B5EF4-FFF2-40B4-BE49-F238E27FC236}">
                <a16:creationId xmlns:a16="http://schemas.microsoft.com/office/drawing/2014/main" id="{FAB4920D-C1E5-231C-B9AF-36D77F9E38D3}"/>
              </a:ext>
            </a:extLst>
          </p:cNvPr>
          <p:cNvPicPr>
            <a:picLocks noChangeAspect="1"/>
          </p:cNvPicPr>
          <p:nvPr/>
        </p:nvPicPr>
        <p:blipFill>
          <a:blip r:embed="rId3"/>
          <a:stretch>
            <a:fillRect/>
          </a:stretch>
        </p:blipFill>
        <p:spPr>
          <a:xfrm>
            <a:off x="792417" y="1508712"/>
            <a:ext cx="8853260" cy="462661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409471" y="1661650"/>
            <a:ext cx="2231923" cy="330364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pie chart show the ratio of success versus failure at the KSC LC-39A site. This site has the best success rate at 76.9%</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with Highest Launch Success Ratio</a:t>
            </a:r>
          </a:p>
        </p:txBody>
      </p:sp>
      <p:pic>
        <p:nvPicPr>
          <p:cNvPr id="7" name="Picture 6">
            <a:extLst>
              <a:ext uri="{FF2B5EF4-FFF2-40B4-BE49-F238E27FC236}">
                <a16:creationId xmlns:a16="http://schemas.microsoft.com/office/drawing/2014/main" id="{59BAC725-9298-050D-1512-0D910DFC316B}"/>
              </a:ext>
            </a:extLst>
          </p:cNvPr>
          <p:cNvPicPr>
            <a:picLocks noChangeAspect="1"/>
          </p:cNvPicPr>
          <p:nvPr/>
        </p:nvPicPr>
        <p:blipFill>
          <a:blip r:embed="rId3"/>
          <a:stretch>
            <a:fillRect/>
          </a:stretch>
        </p:blipFill>
        <p:spPr>
          <a:xfrm>
            <a:off x="845365" y="1484998"/>
            <a:ext cx="8446120" cy="454057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43205"/>
            <a:ext cx="10045474" cy="86262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0 to 2000 kg there were 3 successes and 8 failures. The boosters for the successes were B1045.1, B1038.1, B1018.</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0 to 2000 kg</a:t>
            </a:r>
          </a:p>
        </p:txBody>
      </p:sp>
      <p:pic>
        <p:nvPicPr>
          <p:cNvPr id="4" name="Picture 3">
            <a:extLst>
              <a:ext uri="{FF2B5EF4-FFF2-40B4-BE49-F238E27FC236}">
                <a16:creationId xmlns:a16="http://schemas.microsoft.com/office/drawing/2014/main" id="{AD606116-99BB-88C4-F9C8-CAEC7F5AE2BC}"/>
              </a:ext>
            </a:extLst>
          </p:cNvPr>
          <p:cNvPicPr>
            <a:picLocks noChangeAspect="1"/>
          </p:cNvPicPr>
          <p:nvPr/>
        </p:nvPicPr>
        <p:blipFill>
          <a:blip r:embed="rId3"/>
          <a:stretch>
            <a:fillRect/>
          </a:stretch>
        </p:blipFill>
        <p:spPr>
          <a:xfrm>
            <a:off x="770010" y="1445782"/>
            <a:ext cx="10687962" cy="362588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43205"/>
            <a:ext cx="10045474" cy="862627"/>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2000 to 3000 kg there were 5 successes and 5 failures. The boosters for the successes were B1019, B1035.2, B1025.1, B1031.1 and B1035.1.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2000 to 3000 kg</a:t>
            </a:r>
          </a:p>
        </p:txBody>
      </p:sp>
      <p:pic>
        <p:nvPicPr>
          <p:cNvPr id="6" name="Picture 5">
            <a:extLst>
              <a:ext uri="{FF2B5EF4-FFF2-40B4-BE49-F238E27FC236}">
                <a16:creationId xmlns:a16="http://schemas.microsoft.com/office/drawing/2014/main" id="{E6F958E0-E84E-6C6B-713B-2147405A7828}"/>
              </a:ext>
            </a:extLst>
          </p:cNvPr>
          <p:cNvPicPr>
            <a:picLocks noChangeAspect="1"/>
          </p:cNvPicPr>
          <p:nvPr/>
        </p:nvPicPr>
        <p:blipFill>
          <a:blip r:embed="rId3"/>
          <a:stretch>
            <a:fillRect/>
          </a:stretch>
        </p:blipFill>
        <p:spPr>
          <a:xfrm>
            <a:off x="770012" y="1455174"/>
            <a:ext cx="10687960" cy="3667431"/>
          </a:xfrm>
          <a:prstGeom prst="rect">
            <a:avLst/>
          </a:prstGeom>
        </p:spPr>
      </p:pic>
    </p:spTree>
    <p:extLst>
      <p:ext uri="{BB962C8B-B14F-4D97-AF65-F5344CB8AC3E}">
        <p14:creationId xmlns:p14="http://schemas.microsoft.com/office/powerpoint/2010/main" val="3097916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5243205"/>
            <a:ext cx="10173293" cy="970782"/>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3000 to 4000 kg there were 7 successes and 3 failures (which is the highest success rate for any payload range). The boosters for the successes were B1023.1, B1021.1, B1039.1, B1042.1, B1046.1, B1029.2, B1043.1.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3000 to 4000 kg</a:t>
            </a:r>
          </a:p>
        </p:txBody>
      </p:sp>
      <p:pic>
        <p:nvPicPr>
          <p:cNvPr id="4" name="Picture 3">
            <a:extLst>
              <a:ext uri="{FF2B5EF4-FFF2-40B4-BE49-F238E27FC236}">
                <a16:creationId xmlns:a16="http://schemas.microsoft.com/office/drawing/2014/main" id="{9EA5F253-C738-ED3E-3B30-805C50B3F484}"/>
              </a:ext>
            </a:extLst>
          </p:cNvPr>
          <p:cNvPicPr>
            <a:picLocks noChangeAspect="1"/>
          </p:cNvPicPr>
          <p:nvPr/>
        </p:nvPicPr>
        <p:blipFill>
          <a:blip r:embed="rId3"/>
          <a:stretch>
            <a:fillRect/>
          </a:stretch>
        </p:blipFill>
        <p:spPr>
          <a:xfrm>
            <a:off x="770010" y="1465006"/>
            <a:ext cx="10687962" cy="3711899"/>
          </a:xfrm>
          <a:prstGeom prst="rect">
            <a:avLst/>
          </a:prstGeom>
        </p:spPr>
      </p:pic>
    </p:spTree>
    <p:extLst>
      <p:ext uri="{BB962C8B-B14F-4D97-AF65-F5344CB8AC3E}">
        <p14:creationId xmlns:p14="http://schemas.microsoft.com/office/powerpoint/2010/main" val="3997732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5243205"/>
            <a:ext cx="10173293" cy="97078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4000 to 5000 kg there were 3 successes and 5 failures. The boosters for the successes were B1026, B1022, B1040.1.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4000 to 5000 kg</a:t>
            </a:r>
          </a:p>
        </p:txBody>
      </p:sp>
      <p:pic>
        <p:nvPicPr>
          <p:cNvPr id="6" name="Picture 5">
            <a:extLst>
              <a:ext uri="{FF2B5EF4-FFF2-40B4-BE49-F238E27FC236}">
                <a16:creationId xmlns:a16="http://schemas.microsoft.com/office/drawing/2014/main" id="{1E2F31F2-63FA-89F7-4B69-6F4A8A493910}"/>
              </a:ext>
            </a:extLst>
          </p:cNvPr>
          <p:cNvPicPr>
            <a:picLocks noChangeAspect="1"/>
          </p:cNvPicPr>
          <p:nvPr/>
        </p:nvPicPr>
        <p:blipFill>
          <a:blip r:embed="rId3"/>
          <a:stretch>
            <a:fillRect/>
          </a:stretch>
        </p:blipFill>
        <p:spPr>
          <a:xfrm>
            <a:off x="770011" y="1413335"/>
            <a:ext cx="10515600" cy="3768107"/>
          </a:xfrm>
          <a:prstGeom prst="rect">
            <a:avLst/>
          </a:prstGeom>
        </p:spPr>
      </p:pic>
    </p:spTree>
    <p:extLst>
      <p:ext uri="{BB962C8B-B14F-4D97-AF65-F5344CB8AC3E}">
        <p14:creationId xmlns:p14="http://schemas.microsoft.com/office/powerpoint/2010/main" val="532957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5243205"/>
            <a:ext cx="10173293" cy="97078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5000 to 10000 kg there were 3 successes and 8 failures. The boosters for the successes were B1031.2, B1021.2, B1041.1.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5000 to 10000 kg</a:t>
            </a:r>
          </a:p>
        </p:txBody>
      </p:sp>
      <p:pic>
        <p:nvPicPr>
          <p:cNvPr id="4" name="Picture 3">
            <a:extLst>
              <a:ext uri="{FF2B5EF4-FFF2-40B4-BE49-F238E27FC236}">
                <a16:creationId xmlns:a16="http://schemas.microsoft.com/office/drawing/2014/main" id="{9D020B0C-2666-6BCB-5266-6F9ED5D8D7E8}"/>
              </a:ext>
            </a:extLst>
          </p:cNvPr>
          <p:cNvPicPr>
            <a:picLocks noChangeAspect="1"/>
          </p:cNvPicPr>
          <p:nvPr/>
        </p:nvPicPr>
        <p:blipFill>
          <a:blip r:embed="rId3"/>
          <a:stretch>
            <a:fillRect/>
          </a:stretch>
        </p:blipFill>
        <p:spPr>
          <a:xfrm>
            <a:off x="819815" y="1440007"/>
            <a:ext cx="10638157" cy="3721928"/>
          </a:xfrm>
          <a:prstGeom prst="rect">
            <a:avLst/>
          </a:prstGeom>
        </p:spPr>
      </p:pic>
    </p:spTree>
    <p:extLst>
      <p:ext uri="{BB962C8B-B14F-4D97-AF65-F5344CB8AC3E}">
        <p14:creationId xmlns:p14="http://schemas.microsoft.com/office/powerpoint/2010/main" val="2034263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167715" y="1519249"/>
            <a:ext cx="3913240" cy="224650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The Decision Tree model has the highest accuracy at 0.875.</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B1884C8-4DD7-B326-8504-42322899827F}"/>
              </a:ext>
            </a:extLst>
          </p:cNvPr>
          <p:cNvPicPr>
            <a:picLocks noChangeAspect="1"/>
          </p:cNvPicPr>
          <p:nvPr/>
        </p:nvPicPr>
        <p:blipFill>
          <a:blip r:embed="rId3"/>
          <a:stretch>
            <a:fillRect/>
          </a:stretch>
        </p:blipFill>
        <p:spPr>
          <a:xfrm>
            <a:off x="770011" y="1519250"/>
            <a:ext cx="6269886" cy="484491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36254" y="1483119"/>
            <a:ext cx="4162688" cy="440640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Decision Tree model correctly classified 3 instances as landing failures and 12 instances as landing successes.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However it miss classified 3 instances as landing successes when in fact they were failures.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Therefore this Decision Tree model is sometimes prone to false positives.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 Decision Tree</a:t>
            </a:r>
            <a:endParaRPr lang="en-US" dirty="0">
              <a:solidFill>
                <a:srgbClr val="0B49CB"/>
              </a:solidFill>
            </a:endParaRPr>
          </a:p>
        </p:txBody>
      </p:sp>
      <p:pic>
        <p:nvPicPr>
          <p:cNvPr id="3" name="Picture 2">
            <a:extLst>
              <a:ext uri="{FF2B5EF4-FFF2-40B4-BE49-F238E27FC236}">
                <a16:creationId xmlns:a16="http://schemas.microsoft.com/office/drawing/2014/main" id="{205114CD-F577-9E51-060F-5697DFCFF278}"/>
              </a:ext>
            </a:extLst>
          </p:cNvPr>
          <p:cNvPicPr>
            <a:picLocks noChangeAspect="1"/>
          </p:cNvPicPr>
          <p:nvPr/>
        </p:nvPicPr>
        <p:blipFill>
          <a:blip r:embed="rId3"/>
          <a:stretch>
            <a:fillRect/>
          </a:stretch>
        </p:blipFill>
        <p:spPr>
          <a:xfrm>
            <a:off x="770011" y="1483119"/>
            <a:ext cx="6191228" cy="499605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Summary</a:t>
            </a: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Data collection</a:t>
            </a:r>
            <a:endParaRPr lang="en-US" sz="7600" dirty="0">
              <a:solidFill>
                <a:schemeClr val="bg2">
                  <a:lumMod val="50000"/>
                </a:schemeClr>
              </a:solidFill>
              <a:latin typeface="Abadi"/>
            </a:endParaRP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Data wrangling</a:t>
            </a:r>
            <a:endParaRPr lang="en-US" sz="7600" dirty="0">
              <a:solidFill>
                <a:schemeClr val="bg2">
                  <a:lumMod val="50000"/>
                </a:schemeClr>
              </a:solidFill>
              <a:latin typeface="Abadi"/>
            </a:endParaRP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Exploratory data analysis (EDA) using visualization and SQL</a:t>
            </a: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Predictive analysis using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53497"/>
            <a:ext cx="10212621" cy="4672895"/>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has improved it's landing success rate over the years as later flights have landed successfully more often the earlier flights.</a:t>
            </a:r>
          </a:p>
          <a:p>
            <a:pPr>
              <a:lnSpc>
                <a:spcPct val="100000"/>
              </a:lnSpc>
              <a:spcBef>
                <a:spcPts val="1400"/>
              </a:spcBef>
            </a:pPr>
            <a:r>
              <a:rPr lang="en-US" sz="2200" dirty="0">
                <a:solidFill>
                  <a:schemeClr val="accent3">
                    <a:lumMod val="25000"/>
                  </a:schemeClr>
                </a:solidFill>
                <a:latin typeface="Abadi" panose="020B0604020104020204" pitchFamily="34" charset="0"/>
              </a:rPr>
              <a:t>All launch sites had successful landings, but the KSC LC-39A site near Cape Canaveral, Florida had the highest success rate at 76.9%.</a:t>
            </a:r>
          </a:p>
          <a:p>
            <a:pPr>
              <a:lnSpc>
                <a:spcPct val="100000"/>
              </a:lnSpc>
              <a:spcBef>
                <a:spcPts val="1400"/>
              </a:spcBef>
            </a:pPr>
            <a:r>
              <a:rPr lang="en-US" sz="2200" dirty="0">
                <a:solidFill>
                  <a:schemeClr val="accent3">
                    <a:lumMod val="25000"/>
                  </a:schemeClr>
                </a:solidFill>
                <a:latin typeface="Abadi" panose="020B0604020104020204" pitchFamily="34" charset="0"/>
              </a:rPr>
              <a:t>Perhaps unsurprisingly launches with heavier payloads landed successfully less often than with lighter payloads.</a:t>
            </a:r>
          </a:p>
          <a:p>
            <a:pPr>
              <a:lnSpc>
                <a:spcPct val="100000"/>
              </a:lnSpc>
              <a:spcBef>
                <a:spcPts val="1400"/>
              </a:spcBef>
            </a:pPr>
            <a:r>
              <a:rPr lang="en-US" sz="2200" dirty="0">
                <a:solidFill>
                  <a:schemeClr val="accent3">
                    <a:lumMod val="25000"/>
                  </a:schemeClr>
                </a:solidFill>
                <a:latin typeface="Abadi" panose="020B0604020104020204" pitchFamily="34" charset="0"/>
              </a:rPr>
              <a:t>The payload range with the highest success rate was 3000 to 4000 kg.</a:t>
            </a:r>
          </a:p>
          <a:p>
            <a:pPr>
              <a:lnSpc>
                <a:spcPct val="100000"/>
              </a:lnSpc>
              <a:spcBef>
                <a:spcPts val="1400"/>
              </a:spcBef>
            </a:pPr>
            <a:r>
              <a:rPr lang="en-US" sz="2200" dirty="0">
                <a:solidFill>
                  <a:schemeClr val="accent3">
                    <a:lumMod val="25000"/>
                  </a:schemeClr>
                </a:solidFill>
                <a:latin typeface="Abadi" panose="020B0604020104020204" pitchFamily="34" charset="0"/>
              </a:rPr>
              <a:t>Launches into the ES-L1, GEO, HEO and SSO orbits landed successfully more often than launches into other orbits.</a:t>
            </a:r>
          </a:p>
          <a:p>
            <a:pPr>
              <a:lnSpc>
                <a:spcPct val="100000"/>
              </a:lnSpc>
              <a:spcBef>
                <a:spcPts val="1400"/>
              </a:spcBef>
            </a:pPr>
            <a:r>
              <a:rPr lang="en-US" sz="2200" dirty="0">
                <a:solidFill>
                  <a:schemeClr val="accent3">
                    <a:lumMod val="25000"/>
                  </a:schemeClr>
                </a:solidFill>
                <a:latin typeface="Abadi" panose="020B0604020104020204" pitchFamily="34" charset="0"/>
              </a:rPr>
              <a:t>For heavier payloads, launches into LEO, ISS and Polar orbit had a higher success rate than launches into other orbits.</a:t>
            </a:r>
          </a:p>
          <a:p>
            <a:pPr>
              <a:lnSpc>
                <a:spcPct val="100000"/>
              </a:lnSpc>
              <a:spcBef>
                <a:spcPts val="1400"/>
              </a:spcBef>
            </a:pPr>
            <a:r>
              <a:rPr lang="en-US" sz="2200" dirty="0">
                <a:solidFill>
                  <a:schemeClr val="accent3">
                    <a:lumMod val="25000"/>
                  </a:schemeClr>
                </a:solidFill>
                <a:latin typeface="Abadi" panose="020B0604020104020204" pitchFamily="34" charset="0"/>
              </a:rPr>
              <a:t>A Decision Tree is the best model to predict if a launch will be successful with an accuracy of 87.5%. However about 1/6 of the time it produces a false positive.</a:t>
            </a:r>
          </a:p>
          <a:p>
            <a:pPr>
              <a:lnSpc>
                <a:spcPct val="100000"/>
              </a:lnSpc>
              <a:spcBef>
                <a:spcPts val="1400"/>
              </a:spcBef>
            </a:pPr>
            <a:r>
              <a:rPr lang="en-US" sz="2200" dirty="0">
                <a:solidFill>
                  <a:schemeClr val="accent3">
                    <a:lumMod val="25000"/>
                  </a:schemeClr>
                </a:solidFill>
                <a:latin typeface="Abadi" panose="020B0604020104020204" pitchFamily="34" charset="0"/>
              </a:rPr>
              <a:t>Based on exploratory analysis of the SpaceX data, the highest chance of a successful landing is a launch from the KSC LC-39A site with a payload between 3000 and 4000 kg into a ES-L1, GEO, HEO or SSO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Data was collected from 2 sources:</a:t>
            </a:r>
          </a:p>
          <a:p>
            <a:pPr lvl="1">
              <a:lnSpc>
                <a:spcPct val="100000"/>
              </a:lnSpc>
              <a:spcBef>
                <a:spcPts val="1400"/>
              </a:spcBef>
            </a:pPr>
            <a:r>
              <a:rPr lang="en-US" dirty="0">
                <a:solidFill>
                  <a:schemeClr val="accent3">
                    <a:lumMod val="25000"/>
                  </a:schemeClr>
                </a:solidFill>
                <a:latin typeface="Abadi" panose="020B0604020104020204" pitchFamily="34" charset="0"/>
              </a:rPr>
              <a:t>SpaceX REST API</a:t>
            </a:r>
          </a:p>
          <a:p>
            <a:pPr lvl="1">
              <a:lnSpc>
                <a:spcPct val="100000"/>
              </a:lnSpc>
              <a:spcBef>
                <a:spcPts val="1400"/>
              </a:spcBef>
            </a:pPr>
            <a:r>
              <a:rPr lang="en-US" dirty="0">
                <a:solidFill>
                  <a:schemeClr val="accent3">
                    <a:lumMod val="25000"/>
                  </a:schemeClr>
                </a:solidFill>
                <a:latin typeface="Abadi" panose="020B0604020104020204" pitchFamily="34" charset="0"/>
              </a:rPr>
              <a:t>Web scrapping the Wikipedia page ‘List of Falcon 9 Heavy Launches’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980793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REST API calls: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data - </a:t>
            </a:r>
            <a:r>
              <a:rPr lang="en-US" sz="1800" dirty="0">
                <a:solidFill>
                  <a:schemeClr val="accent3">
                    <a:lumMod val="25000"/>
                  </a:schemeClr>
                </a:solidFill>
                <a:latin typeface="Abadi" panose="020B0604020104020204" pitchFamily="34" charset="0"/>
                <a:hlinkClick r:id="rId3"/>
              </a:rPr>
              <a:t>https://api.spacexdata.com/v4/launches/past</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Booster version - </a:t>
            </a:r>
            <a:r>
              <a:rPr lang="en-US" sz="1800" dirty="0">
                <a:solidFill>
                  <a:schemeClr val="accent3">
                    <a:lumMod val="25000"/>
                  </a:schemeClr>
                </a:solidFill>
                <a:latin typeface="Abadi" panose="020B0604020104020204" pitchFamily="34" charset="0"/>
                <a:hlinkClick r:id="rId4"/>
              </a:rPr>
              <a:t>https://api.spacexdata.com/v4/rockets/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Launch pad sites - </a:t>
            </a:r>
            <a:r>
              <a:rPr lang="en-US" sz="1800" dirty="0">
                <a:solidFill>
                  <a:schemeClr val="accent3">
                    <a:lumMod val="25000"/>
                  </a:schemeClr>
                </a:solidFill>
                <a:latin typeface="Abadi" panose="020B0604020104020204" pitchFamily="34" charset="0"/>
                <a:hlinkClick r:id="rId5"/>
              </a:rPr>
              <a:t>https://api.spacexdata.com/v4/launchpads/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Payload data - </a:t>
            </a:r>
            <a:r>
              <a:rPr lang="en-US" sz="1800" dirty="0">
                <a:solidFill>
                  <a:schemeClr val="accent3">
                    <a:lumMod val="25000"/>
                  </a:schemeClr>
                </a:solidFill>
                <a:latin typeface="Abadi" panose="020B0604020104020204" pitchFamily="34" charset="0"/>
                <a:hlinkClick r:id="rId6"/>
              </a:rPr>
              <a:t>https://api.spacexdata.com/v4/payloads/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Core data - </a:t>
            </a:r>
            <a:r>
              <a:rPr lang="en-US" sz="1800" dirty="0">
                <a:solidFill>
                  <a:schemeClr val="accent3">
                    <a:lumMod val="25000"/>
                  </a:schemeClr>
                </a:solidFill>
                <a:latin typeface="Abadi" panose="020B0604020104020204" pitchFamily="34" charset="0"/>
                <a:hlinkClick r:id="rId7"/>
              </a:rPr>
              <a:t>https://api.spacexdata.com/v4/cores/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https://github.com/jstark997/IBMDataScienceCapstone/blob/main/Notebooks/jupyter-labs-spacex-data-collection-api.ipynb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3" name="Picture 2">
            <a:extLst>
              <a:ext uri="{FF2B5EF4-FFF2-40B4-BE49-F238E27FC236}">
                <a16:creationId xmlns:a16="http://schemas.microsoft.com/office/drawing/2014/main" id="{29A9C476-C838-4578-5B88-5C0DA3FDFA8E}"/>
              </a:ext>
            </a:extLst>
          </p:cNvPr>
          <p:cNvPicPr>
            <a:picLocks noChangeAspect="1"/>
          </p:cNvPicPr>
          <p:nvPr/>
        </p:nvPicPr>
        <p:blipFill>
          <a:blip r:embed="rId3"/>
          <a:stretch>
            <a:fillRect/>
          </a:stretch>
        </p:blipFill>
        <p:spPr>
          <a:xfrm>
            <a:off x="1101213" y="1425676"/>
            <a:ext cx="9950245" cy="5112775"/>
          </a:xfrm>
          <a:prstGeom prst="rect">
            <a:avLst/>
          </a:prstGeom>
        </p:spPr>
      </p:pic>
    </p:spTree>
    <p:extLst>
      <p:ext uri="{BB962C8B-B14F-4D97-AF65-F5344CB8AC3E}">
        <p14:creationId xmlns:p14="http://schemas.microsoft.com/office/powerpoint/2010/main" val="68548700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1723</TotalTime>
  <Words>3503</Words>
  <Application>Microsoft Office PowerPoint</Application>
  <PresentationFormat>Widescreen</PresentationFormat>
  <Paragraphs>275</Paragraphs>
  <Slides>62</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Jeff Stark</cp:lastModifiedBy>
  <cp:revision>299</cp:revision>
  <dcterms:created xsi:type="dcterms:W3CDTF">2021-04-29T18:58:34Z</dcterms:created>
  <dcterms:modified xsi:type="dcterms:W3CDTF">2024-05-18T01:37:03Z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